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12192000"/>
  <p:embeddedFontLst>
    <p:embeddedFont>
      <p:font typeface="MiSans" panose="02010600030101010101" charset="-122"/>
      <p:regular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4" d="100"/>
          <a:sy n="104" d="100"/>
        </p:scale>
        <p:origin x="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5315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1:02:56-d0shvo475iks832jecc0.png"/>
          <p:cNvPicPr>
            <a:picLocks noChangeAspect="1"/>
          </p:cNvPicPr>
          <p:nvPr/>
        </p:nvPicPr>
        <p:blipFill>
          <a:blip r:embed="rId3"/>
          <a:srcRect l="3" r="3"/>
          <a:stretch/>
        </p:blipFill>
        <p:spPr>
          <a:xfrm>
            <a:off x="-15875" y="-4445"/>
            <a:ext cx="12233910" cy="6859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42895" y="2765425"/>
            <a:ext cx="6506210" cy="1549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校园智能健康管理平台期中总结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842895" y="1908175"/>
            <a:ext cx="650621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YOUR LOGO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926958" y="4684395"/>
            <a:ext cx="2337402" cy="50292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4926958" y="4684395"/>
            <a:ext cx="2337402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889500" y="4736465"/>
            <a:ext cx="2413000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 err="1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</a:t>
            </a:r>
            <a:r>
              <a:rPr lang="zh-CN" alt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郭欣凯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4926958" y="5387340"/>
            <a:ext cx="2337402" cy="50292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Text 6"/>
          <p:cNvSpPr/>
          <p:nvPr/>
        </p:nvSpPr>
        <p:spPr>
          <a:xfrm>
            <a:off x="4926958" y="5387340"/>
            <a:ext cx="2337402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889500" y="5439410"/>
            <a:ext cx="2413000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时间: 2025.04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8100000" flipH="1" flipV="1">
            <a:off x="457835" y="315595"/>
            <a:ext cx="525780" cy="525780"/>
          </a:xfrm>
          <a:prstGeom prst="ellipse">
            <a:avLst/>
          </a:prstGeom>
          <a:gradFill flip="none" rotWithShape="1">
            <a:gsLst>
              <a:gs pos="0">
                <a:srgbClr val="D3BDA6">
                  <a:alpha val="0"/>
                </a:srgbClr>
              </a:gs>
              <a:gs pos="100000">
                <a:srgbClr val="B48E67">
                  <a:alpha val="6700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 rot="8100000">
            <a:off x="457835" y="315595"/>
            <a:ext cx="525780" cy="52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67385" y="524510"/>
            <a:ext cx="627253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阶段成果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gradFill flip="none" rotWithShape="1">
            <a:gsLst>
              <a:gs pos="0">
                <a:srgbClr val="D3BDA6"/>
              </a:gs>
              <a:gs pos="100000">
                <a:srgbClr val="BFA49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6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78992" y="1943179"/>
            <a:ext cx="1640008" cy="1640683"/>
          </a:xfrm>
          <a:prstGeom prst="ellipse">
            <a:avLst/>
          </a:prstGeom>
          <a:gradFill flip="none" rotWithShape="1">
            <a:gsLst>
              <a:gs pos="0">
                <a:srgbClr val="D3BDA6"/>
              </a:gs>
              <a:gs pos="100000">
                <a:srgbClr val="BFA49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8"/>
          <p:cNvSpPr/>
          <p:nvPr/>
        </p:nvSpPr>
        <p:spPr>
          <a:xfrm>
            <a:off x="678992" y="1943179"/>
            <a:ext cx="1640008" cy="16406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21970" y="1777365"/>
            <a:ext cx="8998234" cy="197231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gradFill flip="none" rotWithShape="1">
              <a:gsLst>
                <a:gs pos="0">
                  <a:srgbClr val="B48E67"/>
                </a:gs>
                <a:gs pos="100000">
                  <a:srgbClr val="B48E67">
                    <a:alpha val="0"/>
                  </a:srgbClr>
                </a:gs>
              </a:gsLst>
              <a:lin ang="0" scaled="1"/>
            </a:gra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" name="Text 20"/>
          <p:cNvSpPr/>
          <p:nvPr/>
        </p:nvSpPr>
        <p:spPr>
          <a:xfrm>
            <a:off x="521970" y="1777365"/>
            <a:ext cx="8998234" cy="19723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31333" y="2266079"/>
            <a:ext cx="1424829" cy="8370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2457373" y="1901646"/>
            <a:ext cx="7660082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系统初步搭建完成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2457373" y="2330803"/>
            <a:ext cx="5923485" cy="857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目前，平台的整体架构已基本搭建完成，用户端小程序、教师端和管理端的主要功能模块已实现，具备基本的健康数据管理、心理测试及资讯推荐等功能。</a:t>
            </a:r>
            <a:endParaRPr lang="en-US" sz="1600" dirty="0"/>
          </a:p>
        </p:txBody>
      </p:sp>
      <p:pic>
        <p:nvPicPr>
          <p:cNvPr id="26" name="Image 0" descr="https://test-kimi-img.moonshot.cn/pub/slides/slides_tmpl/image/25-05-30-11:03:39-d0si02s75iks832jecl0.png"/>
          <p:cNvPicPr>
            <a:picLocks noChangeAspect="1"/>
          </p:cNvPicPr>
          <p:nvPr/>
        </p:nvPicPr>
        <p:blipFill>
          <a:blip r:embed="rId3"/>
          <a:srcRect l="112" r="112"/>
          <a:stretch/>
        </p:blipFill>
        <p:spPr>
          <a:xfrm>
            <a:off x="8629650" y="1240790"/>
            <a:ext cx="2834640" cy="4940935"/>
          </a:xfrm>
          <a:prstGeom prst="rect">
            <a:avLst/>
          </a:prstGeom>
        </p:spPr>
      </p:pic>
      <p:sp>
        <p:nvSpPr>
          <p:cNvPr id="27" name="Shape 24"/>
          <p:cNvSpPr/>
          <p:nvPr/>
        </p:nvSpPr>
        <p:spPr>
          <a:xfrm>
            <a:off x="678992" y="4158059"/>
            <a:ext cx="1640008" cy="1640683"/>
          </a:xfrm>
          <a:prstGeom prst="ellipse">
            <a:avLst/>
          </a:prstGeom>
          <a:gradFill flip="none" rotWithShape="1">
            <a:gsLst>
              <a:gs pos="0">
                <a:srgbClr val="D3BDA6"/>
              </a:gs>
              <a:gs pos="100000">
                <a:srgbClr val="BFA49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Text 25"/>
          <p:cNvSpPr/>
          <p:nvPr/>
        </p:nvSpPr>
        <p:spPr>
          <a:xfrm>
            <a:off x="678992" y="4158059"/>
            <a:ext cx="1640008" cy="1640683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521970" y="3992245"/>
            <a:ext cx="8998234" cy="197231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gradFill flip="none" rotWithShape="1">
              <a:gsLst>
                <a:gs pos="0">
                  <a:srgbClr val="B48E67"/>
                </a:gs>
                <a:gs pos="100000">
                  <a:srgbClr val="B48E67">
                    <a:alpha val="0"/>
                  </a:srgbClr>
                </a:gs>
              </a:gsLst>
              <a:lin ang="0" scaled="1"/>
            </a:gra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7"/>
          <p:cNvSpPr/>
          <p:nvPr/>
        </p:nvSpPr>
        <p:spPr>
          <a:xfrm>
            <a:off x="521970" y="3992245"/>
            <a:ext cx="8998234" cy="19723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731333" y="4480959"/>
            <a:ext cx="1424829" cy="83700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2457373" y="4116526"/>
            <a:ext cx="7660082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功能测试与优化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2457373" y="4545683"/>
            <a:ext cx="5923485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对系统进行了初步的功能测试，发现并修复了一些问题，系统稳定性有所提升。同时，根据测试结果对界面进行了优化，提升了用户体验。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8100000" flipH="1" flipV="1">
            <a:off x="457835" y="315595"/>
            <a:ext cx="525780" cy="525780"/>
          </a:xfrm>
          <a:prstGeom prst="ellipse">
            <a:avLst/>
          </a:prstGeom>
          <a:gradFill flip="none" rotWithShape="1">
            <a:gsLst>
              <a:gs pos="0">
                <a:srgbClr val="D3BDA6">
                  <a:alpha val="0"/>
                </a:srgbClr>
              </a:gs>
              <a:gs pos="100000">
                <a:srgbClr val="B48E67">
                  <a:alpha val="6700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 rot="8100000">
            <a:off x="457835" y="315595"/>
            <a:ext cx="525780" cy="52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67385" y="524510"/>
            <a:ext cx="627253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遇到的问题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gradFill flip="none" rotWithShape="1">
            <a:gsLst>
              <a:gs pos="0">
                <a:srgbClr val="D3BDA6"/>
              </a:gs>
              <a:gs pos="100000">
                <a:srgbClr val="BFA49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6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9" name="Image 0" descr="https://test-kimi-img.moonshot.cn/pub/slides/slides_tmpl/image/25-05-30-11:03:49-d0si05c75iks832jecmg.png"/>
          <p:cNvPicPr>
            <a:picLocks noChangeAspect="1"/>
          </p:cNvPicPr>
          <p:nvPr/>
        </p:nvPicPr>
        <p:blipFill>
          <a:blip r:embed="rId3"/>
          <a:srcRect t="137" b="137"/>
          <a:stretch/>
        </p:blipFill>
        <p:spPr>
          <a:xfrm>
            <a:off x="827723" y="1517650"/>
            <a:ext cx="10536555" cy="2073275"/>
          </a:xfrm>
          <a:prstGeom prst="rect">
            <a:avLst/>
          </a:prstGeom>
        </p:spPr>
      </p:pic>
      <p:sp>
        <p:nvSpPr>
          <p:cNvPr id="20" name="Text 17"/>
          <p:cNvSpPr/>
          <p:nvPr/>
        </p:nvSpPr>
        <p:spPr>
          <a:xfrm>
            <a:off x="1162050" y="4015105"/>
            <a:ext cx="438340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性能优化问题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162050" y="4429125"/>
            <a:ext cx="4381951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在高并发访问时，系统响应速度较慢，需要进一步优化数据库查询和缓存机制，以提高系统的运行效率。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826770" y="3748405"/>
            <a:ext cx="4998720" cy="2484120"/>
          </a:xfrm>
          <a:prstGeom prst="roundRect">
            <a:avLst>
              <a:gd name="adj" fmla="val 6850"/>
            </a:avLst>
          </a:prstGeom>
          <a:solidFill>
            <a:srgbClr val="000000">
              <a:alpha val="0"/>
            </a:srgbClr>
          </a:solidFill>
          <a:ln w="19050">
            <a:solidFill>
              <a:srgbClr val="D3BDA6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0"/>
          <p:cNvSpPr/>
          <p:nvPr/>
        </p:nvSpPr>
        <p:spPr>
          <a:xfrm>
            <a:off x="826770" y="3748405"/>
            <a:ext cx="4998720" cy="2484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 rot="8100000" flipH="1" flipV="1">
            <a:off x="1042035" y="3917950"/>
            <a:ext cx="407035" cy="366395"/>
          </a:xfrm>
          <a:prstGeom prst="ellipse">
            <a:avLst/>
          </a:prstGeom>
          <a:gradFill flip="none" rotWithShape="1">
            <a:gsLst>
              <a:gs pos="0">
                <a:srgbClr val="D3BDA6">
                  <a:alpha val="0"/>
                </a:srgbClr>
              </a:gs>
              <a:gs pos="100000">
                <a:srgbClr val="B48E67">
                  <a:alpha val="6700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5" name="Text 22"/>
          <p:cNvSpPr/>
          <p:nvPr/>
        </p:nvSpPr>
        <p:spPr>
          <a:xfrm rot="8100000">
            <a:off x="1042035" y="3917950"/>
            <a:ext cx="407035" cy="3663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668770" y="4015105"/>
            <a:ext cx="4383405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用户体验待提升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668770" y="4429125"/>
            <a:ext cx="4381951" cy="857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部分用户反馈信息检索不够便捷，用户反馈响应速度有待提高。后续将优化界面设计，提升信息检索效率和用户反馈处理速度。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6333490" y="3748405"/>
            <a:ext cx="4998720" cy="2484120"/>
          </a:xfrm>
          <a:prstGeom prst="roundRect">
            <a:avLst>
              <a:gd name="adj" fmla="val 6850"/>
            </a:avLst>
          </a:prstGeom>
          <a:solidFill>
            <a:srgbClr val="000000">
              <a:alpha val="0"/>
            </a:srgbClr>
          </a:solidFill>
          <a:ln w="19050">
            <a:solidFill>
              <a:srgbClr val="D3BDA6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9" name="Text 26"/>
          <p:cNvSpPr/>
          <p:nvPr/>
        </p:nvSpPr>
        <p:spPr>
          <a:xfrm>
            <a:off x="6333490" y="3748405"/>
            <a:ext cx="4998720" cy="24841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 rot="8100000" flipH="1" flipV="1">
            <a:off x="6548755" y="3917950"/>
            <a:ext cx="407035" cy="366395"/>
          </a:xfrm>
          <a:prstGeom prst="ellipse">
            <a:avLst/>
          </a:prstGeom>
          <a:gradFill flip="none" rotWithShape="1">
            <a:gsLst>
              <a:gs pos="0">
                <a:srgbClr val="D3BDA6">
                  <a:alpha val="0"/>
                </a:srgbClr>
              </a:gs>
              <a:gs pos="100000">
                <a:srgbClr val="B48E67">
                  <a:alpha val="6700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1" name="Text 28"/>
          <p:cNvSpPr/>
          <p:nvPr/>
        </p:nvSpPr>
        <p:spPr>
          <a:xfrm rot="8100000">
            <a:off x="6548755" y="3917950"/>
            <a:ext cx="407035" cy="3663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1:03:17-d0shvtc75iks832jeceg.png"/>
          <p:cNvPicPr>
            <a:picLocks noChangeAspect="1"/>
          </p:cNvPicPr>
          <p:nvPr/>
        </p:nvPicPr>
        <p:blipFill>
          <a:blip r:embed="rId3"/>
          <a:srcRect l="5" r="5"/>
          <a:stretch/>
        </p:blipFill>
        <p:spPr>
          <a:xfrm>
            <a:off x="-9525" y="-22225"/>
            <a:ext cx="12214860" cy="69100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465445" y="2653030"/>
            <a:ext cx="5566410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2129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未来展望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2086610"/>
            <a:ext cx="3128010" cy="8629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8100000" flipH="1" flipV="1">
            <a:off x="457835" y="315595"/>
            <a:ext cx="525780" cy="525780"/>
          </a:xfrm>
          <a:prstGeom prst="ellipse">
            <a:avLst/>
          </a:prstGeom>
          <a:gradFill flip="none" rotWithShape="1">
            <a:gsLst>
              <a:gs pos="0">
                <a:srgbClr val="D3BDA6">
                  <a:alpha val="0"/>
                </a:srgbClr>
              </a:gs>
              <a:gs pos="100000">
                <a:srgbClr val="B48E67">
                  <a:alpha val="6700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 rot="8100000">
            <a:off x="457835" y="315595"/>
            <a:ext cx="525780" cy="52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67385" y="524510"/>
            <a:ext cx="627253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技术优化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gradFill flip="none" rotWithShape="1">
            <a:gsLst>
              <a:gs pos="0">
                <a:srgbClr val="D3BDA6"/>
              </a:gs>
              <a:gs pos="100000">
                <a:srgbClr val="BFA49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6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29945" y="1796415"/>
            <a:ext cx="4509135" cy="4420870"/>
          </a:xfrm>
          <a:prstGeom prst="roundRect">
            <a:avLst>
              <a:gd name="adj" fmla="val 6829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8"/>
          <p:cNvSpPr/>
          <p:nvPr/>
        </p:nvSpPr>
        <p:spPr>
          <a:xfrm>
            <a:off x="829945" y="1796415"/>
            <a:ext cx="4509135" cy="4420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21" name="Image 0" descr="https://test-kimi-img.moonshot.cn/pub/slides/slides_tmpl/image/25-05-30-11:03:32-d0si01475iks832jeci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905" y="1920875"/>
            <a:ext cx="1304290" cy="1036320"/>
          </a:xfrm>
          <a:prstGeom prst="rect">
            <a:avLst/>
          </a:prstGeom>
        </p:spPr>
      </p:pic>
      <p:sp>
        <p:nvSpPr>
          <p:cNvPr id="22" name="Shape 19"/>
          <p:cNvSpPr/>
          <p:nvPr/>
        </p:nvSpPr>
        <p:spPr>
          <a:xfrm>
            <a:off x="1014095" y="2801620"/>
            <a:ext cx="4140835" cy="3225800"/>
          </a:xfrm>
          <a:prstGeom prst="roundRect">
            <a:avLst>
              <a:gd name="adj" fmla="val 6829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3" name="Text 20"/>
          <p:cNvSpPr/>
          <p:nvPr/>
        </p:nvSpPr>
        <p:spPr>
          <a:xfrm>
            <a:off x="1014095" y="2801620"/>
            <a:ext cx="4140835" cy="3225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1195705" y="1984375"/>
            <a:ext cx="290258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系统架构升级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195705" y="2924175"/>
            <a:ext cx="3778250" cy="10699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探索采用微服务架构，提升系统的扩展性和维护便利性，以应对未来可能的用户增长和功能扩展需求。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6047105" y="1796415"/>
            <a:ext cx="4509135" cy="4420870"/>
          </a:xfrm>
          <a:prstGeom prst="roundRect">
            <a:avLst>
              <a:gd name="adj" fmla="val 6829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7" name="Text 24"/>
          <p:cNvSpPr/>
          <p:nvPr/>
        </p:nvSpPr>
        <p:spPr>
          <a:xfrm>
            <a:off x="6047105" y="1796415"/>
            <a:ext cx="4509135" cy="4420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28" name="Image 1" descr="https://test-kimi-img.moonshot.cn/pub/slides/slides_tmpl/image/25-05-30-11:03:32-d0si01475iks832jecj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4795" y="1920875"/>
            <a:ext cx="1304290" cy="1036320"/>
          </a:xfrm>
          <a:prstGeom prst="rect">
            <a:avLst/>
          </a:prstGeom>
        </p:spPr>
      </p:pic>
      <p:sp>
        <p:nvSpPr>
          <p:cNvPr id="29" name="Shape 25"/>
          <p:cNvSpPr/>
          <p:nvPr/>
        </p:nvSpPr>
        <p:spPr>
          <a:xfrm>
            <a:off x="6231255" y="2801620"/>
            <a:ext cx="4140835" cy="3225800"/>
          </a:xfrm>
          <a:prstGeom prst="roundRect">
            <a:avLst>
              <a:gd name="adj" fmla="val 6829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0" name="Text 26"/>
          <p:cNvSpPr/>
          <p:nvPr/>
        </p:nvSpPr>
        <p:spPr>
          <a:xfrm>
            <a:off x="6231255" y="2801620"/>
            <a:ext cx="4140835" cy="32258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1" name="Text 27"/>
          <p:cNvSpPr/>
          <p:nvPr/>
        </p:nvSpPr>
        <p:spPr>
          <a:xfrm>
            <a:off x="6412865" y="1984375"/>
            <a:ext cx="290258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引入前沿技术</a:t>
            </a:r>
            <a:endParaRPr lang="en-US" sz="1600" dirty="0"/>
          </a:p>
        </p:txBody>
      </p:sp>
      <p:sp>
        <p:nvSpPr>
          <p:cNvPr id="32" name="Text 28"/>
          <p:cNvSpPr/>
          <p:nvPr/>
        </p:nvSpPr>
        <p:spPr>
          <a:xfrm>
            <a:off x="6412865" y="2924175"/>
            <a:ext cx="3778250" cy="14265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考虑引入人工智能和大数据技术，实现更智能化的健康数据分析和个性化健康建议，为用户提供更有针对性的健康管理方案。</a:t>
            </a: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8100000" flipH="1" flipV="1">
            <a:off x="457835" y="315595"/>
            <a:ext cx="525780" cy="525780"/>
          </a:xfrm>
          <a:prstGeom prst="ellipse">
            <a:avLst/>
          </a:prstGeom>
          <a:gradFill flip="none" rotWithShape="1">
            <a:gsLst>
              <a:gs pos="0">
                <a:srgbClr val="D3BDA6">
                  <a:alpha val="0"/>
                </a:srgbClr>
              </a:gs>
              <a:gs pos="100000">
                <a:srgbClr val="B48E67">
                  <a:alpha val="6700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 rot="8100000">
            <a:off x="457835" y="315595"/>
            <a:ext cx="525780" cy="52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20078" y="3926205"/>
            <a:ext cx="3794400" cy="2423160"/>
          </a:xfrm>
          <a:prstGeom prst="roundRect">
            <a:avLst>
              <a:gd name="adj" fmla="val 3459"/>
            </a:avLst>
          </a:prstGeom>
          <a:solidFill>
            <a:srgbClr val="FFFFFF"/>
          </a:solidFill>
          <a:ln w="19050">
            <a:solidFill>
              <a:srgbClr val="D3BDA6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620078" y="3926205"/>
            <a:ext cx="3794400" cy="242316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67385" y="524510"/>
            <a:ext cx="627253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市场拓展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gradFill flip="none" rotWithShape="1">
            <a:gsLst>
              <a:gs pos="0">
                <a:srgbClr val="D3BDA6"/>
              </a:gs>
              <a:gs pos="100000">
                <a:srgbClr val="BFA49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8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21" name="Image 0" descr="https://test-kimi-img.moonshot.cn/pub/slides/slides_tmpl/image/25-05-30-11:03:51-d0si05s75iks832jecn0.png"/>
          <p:cNvPicPr>
            <a:picLocks noChangeAspect="1"/>
          </p:cNvPicPr>
          <p:nvPr/>
        </p:nvPicPr>
        <p:blipFill>
          <a:blip r:embed="rId3"/>
          <a:srcRect t="73" b="73"/>
          <a:stretch/>
        </p:blipFill>
        <p:spPr>
          <a:xfrm>
            <a:off x="4572000" y="3926205"/>
            <a:ext cx="7010400" cy="2422800"/>
          </a:xfrm>
          <a:prstGeom prst="rect">
            <a:avLst/>
          </a:prstGeom>
        </p:spPr>
      </p:pic>
      <p:pic>
        <p:nvPicPr>
          <p:cNvPr id="22" name="Image 1" descr="https://test-kimi-img.moonshot.cn/pub/slides/slides_tmpl/image/25-05-30-11:03:51-d0si05s75iks832jecng.png"/>
          <p:cNvPicPr>
            <a:picLocks noChangeAspect="1"/>
          </p:cNvPicPr>
          <p:nvPr/>
        </p:nvPicPr>
        <p:blipFill>
          <a:blip r:embed="rId4"/>
          <a:srcRect t="82" b="82"/>
          <a:stretch/>
        </p:blipFill>
        <p:spPr>
          <a:xfrm>
            <a:off x="620078" y="1488440"/>
            <a:ext cx="3794760" cy="2319020"/>
          </a:xfrm>
          <a:prstGeom prst="rect">
            <a:avLst/>
          </a:prstGeom>
        </p:spPr>
      </p:pic>
      <p:sp>
        <p:nvSpPr>
          <p:cNvPr id="23" name="Shape 19"/>
          <p:cNvSpPr/>
          <p:nvPr/>
        </p:nvSpPr>
        <p:spPr>
          <a:xfrm>
            <a:off x="4576763" y="1489075"/>
            <a:ext cx="6995160" cy="2318385"/>
          </a:xfrm>
          <a:prstGeom prst="roundRect">
            <a:avLst>
              <a:gd name="adj" fmla="val 6272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4" name="Text 20"/>
          <p:cNvSpPr/>
          <p:nvPr/>
        </p:nvSpPr>
        <p:spPr>
          <a:xfrm>
            <a:off x="4576763" y="1489075"/>
            <a:ext cx="6995160" cy="231838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Text 21"/>
          <p:cNvSpPr/>
          <p:nvPr/>
        </p:nvSpPr>
        <p:spPr>
          <a:xfrm>
            <a:off x="734695" y="3999865"/>
            <a:ext cx="3485515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加强合作</a:t>
            </a:r>
            <a:endParaRPr lang="en-US" sz="1600" dirty="0"/>
          </a:p>
        </p:txBody>
      </p:sp>
      <p:sp>
        <p:nvSpPr>
          <p:cNvPr id="26" name="Text 22"/>
          <p:cNvSpPr/>
          <p:nvPr/>
        </p:nvSpPr>
        <p:spPr>
          <a:xfrm>
            <a:off x="734695" y="4307205"/>
            <a:ext cx="3484505" cy="114339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与专业健康机构和心理健康咨询机构合作，丰富平台服务内容，提升平台的专业性和权威性，进一步提升品牌影响力和市场认可度。</a:t>
            </a:r>
            <a:endParaRPr lang="en-US" sz="1600" dirty="0"/>
          </a:p>
        </p:txBody>
      </p:sp>
      <p:sp>
        <p:nvSpPr>
          <p:cNvPr id="27" name="Text 23"/>
          <p:cNvSpPr/>
          <p:nvPr/>
        </p:nvSpPr>
        <p:spPr>
          <a:xfrm>
            <a:off x="4773930" y="1744345"/>
            <a:ext cx="644144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拓展应用范围</a:t>
            </a:r>
            <a:endParaRPr lang="en-US" sz="1600" dirty="0"/>
          </a:p>
        </p:txBody>
      </p:sp>
      <p:sp>
        <p:nvSpPr>
          <p:cNvPr id="28" name="Text 24"/>
          <p:cNvSpPr/>
          <p:nvPr/>
        </p:nvSpPr>
        <p:spPr>
          <a:xfrm>
            <a:off x="4773930" y="2158365"/>
            <a:ext cx="6439574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将平台推广至更多学校和教育机构，甚至覆盖社区健康管理，提供全方位的健康数据服务和心理健康辅导，开拓更大的市场份额。</a:t>
            </a:r>
            <a:endParaRPr 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1:02:56-d0shvo475iks832jecc0.png"/>
          <p:cNvPicPr>
            <a:picLocks noChangeAspect="1"/>
          </p:cNvPicPr>
          <p:nvPr/>
        </p:nvPicPr>
        <p:blipFill>
          <a:blip r:embed="rId3"/>
          <a:srcRect l="3" r="3"/>
          <a:stretch/>
        </p:blipFill>
        <p:spPr>
          <a:xfrm>
            <a:off x="-15875" y="-4445"/>
            <a:ext cx="12233910" cy="6859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42895" y="2060575"/>
            <a:ext cx="650621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YOUR LOGO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4926958" y="4684395"/>
            <a:ext cx="2337402" cy="50292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" name="Text 2"/>
          <p:cNvSpPr/>
          <p:nvPr/>
        </p:nvSpPr>
        <p:spPr>
          <a:xfrm>
            <a:off x="4926958" y="4684395"/>
            <a:ext cx="2337402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889500" y="4736465"/>
            <a:ext cx="2413000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 err="1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</a:t>
            </a:r>
            <a:r>
              <a:rPr lang="zh-CN" alt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郭欣凯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926958" y="5387340"/>
            <a:ext cx="2337402" cy="50292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8" name="Text 5"/>
          <p:cNvSpPr/>
          <p:nvPr/>
        </p:nvSpPr>
        <p:spPr>
          <a:xfrm>
            <a:off x="4926958" y="5387340"/>
            <a:ext cx="2337402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889500" y="5439410"/>
            <a:ext cx="2413000" cy="4001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</a:t>
            </a:r>
            <a:r>
              <a:rPr lang="en-US" sz="200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 2025.04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553970" y="2802255"/>
            <a:ext cx="7117715" cy="148153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感谢观看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1:03:01-d0shvpc75iks832jecd0.png"/>
          <p:cNvPicPr>
            <a:picLocks noChangeAspect="1"/>
          </p:cNvPicPr>
          <p:nvPr/>
        </p:nvPicPr>
        <p:blipFill>
          <a:blip r:embed="rId3"/>
          <a:srcRect l="8" r="8"/>
          <a:stretch/>
        </p:blipFill>
        <p:spPr>
          <a:xfrm>
            <a:off x="-23495" y="-41910"/>
            <a:ext cx="12232640" cy="69164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8455" y="1541562"/>
            <a:ext cx="4368017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项目概述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5570220" y="1491615"/>
            <a:ext cx="690643" cy="4534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D3BDA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631510" y="2096657"/>
            <a:ext cx="5239690" cy="20433"/>
          </a:xfrm>
          <a:prstGeom prst="line">
            <a:avLst/>
          </a:prstGeom>
          <a:noFill/>
          <a:ln w="12700">
            <a:solidFill>
              <a:srgbClr val="D3BDA6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6278455" y="2648367"/>
            <a:ext cx="4368017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技术路线与实现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570220" y="2598420"/>
            <a:ext cx="690643" cy="4534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D3BDA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5631510" y="3203462"/>
            <a:ext cx="5239690" cy="20433"/>
          </a:xfrm>
          <a:prstGeom prst="line">
            <a:avLst/>
          </a:prstGeom>
          <a:noFill/>
          <a:ln w="12700">
            <a:solidFill>
              <a:srgbClr val="D3BDA6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Text 6"/>
          <p:cNvSpPr/>
          <p:nvPr/>
        </p:nvSpPr>
        <p:spPr>
          <a:xfrm>
            <a:off x="6278455" y="3755172"/>
            <a:ext cx="4368017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阶段成果与问题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5570220" y="3705225"/>
            <a:ext cx="690643" cy="4534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D3BDA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631510" y="4310267"/>
            <a:ext cx="5239690" cy="20433"/>
          </a:xfrm>
          <a:prstGeom prst="line">
            <a:avLst/>
          </a:prstGeom>
          <a:noFill/>
          <a:ln w="12700">
            <a:solidFill>
              <a:srgbClr val="D3BDA6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Text 9"/>
          <p:cNvSpPr/>
          <p:nvPr/>
        </p:nvSpPr>
        <p:spPr>
          <a:xfrm>
            <a:off x="6293695" y="4861977"/>
            <a:ext cx="4368017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1A1A1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未来展望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5585460" y="4812030"/>
            <a:ext cx="690643" cy="4534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D3BDA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646750" y="5417072"/>
            <a:ext cx="5239690" cy="20433"/>
          </a:xfrm>
          <a:prstGeom prst="line">
            <a:avLst/>
          </a:prstGeom>
          <a:noFill/>
          <a:ln w="12700">
            <a:solidFill>
              <a:srgbClr val="D3BDA6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" name="Shape 12"/>
          <p:cNvSpPr/>
          <p:nvPr/>
        </p:nvSpPr>
        <p:spPr>
          <a:xfrm>
            <a:off x="1523365" y="2722245"/>
            <a:ext cx="2698115" cy="101600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6" name="Text 13"/>
          <p:cNvSpPr/>
          <p:nvPr/>
        </p:nvSpPr>
        <p:spPr>
          <a:xfrm>
            <a:off x="1523365" y="2722245"/>
            <a:ext cx="2698115" cy="1016000"/>
          </a:xfrm>
          <a:prstGeom prst="rect">
            <a:avLst/>
          </a:prstGeom>
          <a:noFill/>
          <a:ln/>
        </p:spPr>
        <p:txBody>
          <a:bodyPr wrap="square" lIns="46863" tIns="90043" rIns="90043" bIns="46863" rtlCol="0" anchor="b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1523365" y="3613785"/>
            <a:ext cx="2884805" cy="429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FFFFFF">
                    <a:alpha val="54902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1:03:17-d0shvtc75iks832jeceg.png"/>
          <p:cNvPicPr>
            <a:picLocks noChangeAspect="1"/>
          </p:cNvPicPr>
          <p:nvPr/>
        </p:nvPicPr>
        <p:blipFill>
          <a:blip r:embed="rId3"/>
          <a:srcRect l="5" r="5"/>
          <a:stretch/>
        </p:blipFill>
        <p:spPr>
          <a:xfrm>
            <a:off x="-9525" y="-22225"/>
            <a:ext cx="12214860" cy="69100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465445" y="2653030"/>
            <a:ext cx="5566410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2129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项目概述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2086610"/>
            <a:ext cx="3128010" cy="8629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8100000" flipH="1" flipV="1">
            <a:off x="457835" y="315595"/>
            <a:ext cx="525780" cy="525780"/>
          </a:xfrm>
          <a:prstGeom prst="ellipse">
            <a:avLst/>
          </a:prstGeom>
          <a:gradFill flip="none" rotWithShape="1">
            <a:gsLst>
              <a:gs pos="0">
                <a:srgbClr val="D3BDA6">
                  <a:alpha val="0"/>
                </a:srgbClr>
              </a:gs>
              <a:gs pos="100000">
                <a:srgbClr val="B48E67">
                  <a:alpha val="6700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 rot="8100000">
            <a:off x="457835" y="315595"/>
            <a:ext cx="525780" cy="52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542530" y="-25400"/>
            <a:ext cx="4662170" cy="6883400"/>
          </a:xfrm>
          <a:prstGeom prst="rect">
            <a:avLst/>
          </a:prstGeom>
          <a:gradFill flip="none" rotWithShape="1">
            <a:gsLst>
              <a:gs pos="0">
                <a:srgbClr val="D3BDA6"/>
              </a:gs>
              <a:gs pos="100000">
                <a:srgbClr val="BFA49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7542530" y="-25400"/>
            <a:ext cx="4662170" cy="68834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5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67385" y="524510"/>
            <a:ext cx="627253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项目背景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931785" y="1638300"/>
            <a:ext cx="3761105" cy="6235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校园健康管理需求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7931785" y="2438400"/>
            <a:ext cx="3761105" cy="31242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随着社会的发展，学生的身心健康问题日益凸显。校园中存在诸多健康隐患，如心理压力大、缺乏运动等。传统的健康管理方式效率低下，无法满足学生多样化的需求。因此，构建一个智能化的健康管理平台显得尤为重要，以提升校园整体健康水平。</a:t>
            </a:r>
            <a:endParaRPr lang="en-US" sz="1600" dirty="0"/>
          </a:p>
        </p:txBody>
      </p:sp>
      <p:pic>
        <p:nvPicPr>
          <p:cNvPr id="21" name="Image 0" descr="https://test-kimi-img.moonshot.cn/pub/slides/slides_tmpl/image/25-05-30-11:03:19-d0shvts75iks832jecf0.png"/>
          <p:cNvPicPr>
            <a:picLocks noChangeAspect="1"/>
          </p:cNvPicPr>
          <p:nvPr/>
        </p:nvPicPr>
        <p:blipFill>
          <a:blip r:embed="rId3"/>
          <a:srcRect l="16" r="16"/>
          <a:stretch/>
        </p:blipFill>
        <p:spPr>
          <a:xfrm>
            <a:off x="1066165" y="1638300"/>
            <a:ext cx="5953760" cy="4064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8100000" flipH="1" flipV="1">
            <a:off x="457835" y="315595"/>
            <a:ext cx="525780" cy="525780"/>
          </a:xfrm>
          <a:prstGeom prst="ellipse">
            <a:avLst/>
          </a:prstGeom>
          <a:gradFill flip="none" rotWithShape="1">
            <a:gsLst>
              <a:gs pos="0">
                <a:srgbClr val="D3BDA6">
                  <a:alpha val="0"/>
                </a:srgbClr>
              </a:gs>
              <a:gs pos="100000">
                <a:srgbClr val="B48E67">
                  <a:alpha val="6700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 rot="8100000">
            <a:off x="457835" y="315595"/>
            <a:ext cx="525780" cy="52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Text 9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11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3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67385" y="524510"/>
            <a:ext cx="627253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研究意义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gradFill flip="none" rotWithShape="1">
            <a:gsLst>
              <a:gs pos="0">
                <a:srgbClr val="D3BDA6"/>
              </a:gs>
              <a:gs pos="100000">
                <a:srgbClr val="BFA49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8" name="Text 16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3838575" y="1654810"/>
            <a:ext cx="771525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促进心理健康教育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3838575" y="2122170"/>
            <a:ext cx="7715250" cy="95091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心理测试与评估模块，帮助学生了解心理状态，及时发现问题并寻求帮助。教师和管理人员可借助平台工具，系统推进心理健康教育，加强对学生心理健康的关注与指导。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68655" y="1533525"/>
            <a:ext cx="3020695" cy="4250690"/>
          </a:xfrm>
          <a:prstGeom prst="roundRect">
            <a:avLst>
              <a:gd name="adj" fmla="val 3466"/>
            </a:avLst>
          </a:prstGeom>
          <a:gradFill flip="none" rotWithShape="1">
            <a:gsLst>
              <a:gs pos="0">
                <a:srgbClr val="D3BDA6"/>
              </a:gs>
              <a:gs pos="100000">
                <a:srgbClr val="BFA492"/>
              </a:gs>
            </a:gsLst>
            <a:lin ang="2700000" scaled="1"/>
          </a:gradFill>
          <a:ln w="19050">
            <a:solidFill>
              <a:srgbClr val="D3BDA6"/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2" name="Text 20"/>
          <p:cNvSpPr/>
          <p:nvPr/>
        </p:nvSpPr>
        <p:spPr>
          <a:xfrm>
            <a:off x="668655" y="1533525"/>
            <a:ext cx="3020695" cy="42506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75335" y="1842135"/>
            <a:ext cx="280797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提升健康管理效率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75335" y="2614295"/>
            <a:ext cx="2807970" cy="15847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通过信息化手段，实现健康数据的实时收集与动态分析，学生可随时记录查看健康数据，获取专业建议，增强健康管理主动性。</a:t>
            </a:r>
            <a:endParaRPr lang="en-US" sz="1600" dirty="0"/>
          </a:p>
        </p:txBody>
      </p:sp>
      <p:pic>
        <p:nvPicPr>
          <p:cNvPr id="25" name="Image 0" descr="https://test-kimi-img.moonshot.cn/pub/slides/slides_tmpl/image/25-05-30-11:03:37-d0si02c75iks832jeckg.png"/>
          <p:cNvPicPr>
            <a:picLocks noChangeAspect="1"/>
          </p:cNvPicPr>
          <p:nvPr/>
        </p:nvPicPr>
        <p:blipFill>
          <a:blip r:embed="rId3"/>
          <a:srcRect t="139" b="139"/>
          <a:stretch/>
        </p:blipFill>
        <p:spPr>
          <a:xfrm>
            <a:off x="3930650" y="3438525"/>
            <a:ext cx="7605395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1:03:17-d0shvtc75iks832jeceg.png"/>
          <p:cNvPicPr>
            <a:picLocks noChangeAspect="1"/>
          </p:cNvPicPr>
          <p:nvPr/>
        </p:nvPicPr>
        <p:blipFill>
          <a:blip r:embed="rId3"/>
          <a:srcRect l="5" r="5"/>
          <a:stretch/>
        </p:blipFill>
        <p:spPr>
          <a:xfrm>
            <a:off x="-9525" y="-22225"/>
            <a:ext cx="12214860" cy="69100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465445" y="2653030"/>
            <a:ext cx="5566410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2129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技术路线与实现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2086610"/>
            <a:ext cx="3128010" cy="8629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8100000" flipH="1" flipV="1">
            <a:off x="457835" y="315595"/>
            <a:ext cx="525780" cy="525780"/>
          </a:xfrm>
          <a:prstGeom prst="ellipse">
            <a:avLst/>
          </a:prstGeom>
          <a:gradFill flip="none" rotWithShape="1">
            <a:gsLst>
              <a:gs pos="0">
                <a:srgbClr val="D3BDA6">
                  <a:alpha val="0"/>
                </a:srgbClr>
              </a:gs>
              <a:gs pos="100000">
                <a:srgbClr val="B48E67">
                  <a:alpha val="6700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 rot="8100000">
            <a:off x="457835" y="315595"/>
            <a:ext cx="525780" cy="52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Text 3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" name="Text 5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" name="Text 7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10" name="Image 0" descr="https://test-kimi-img.moonshot.cn/pub/slides/slides_tmpl/image/25-05-30-11:03:43-d0si03s75iks832jeclg.png"/>
          <p:cNvPicPr>
            <a:picLocks noChangeAspect="1"/>
          </p:cNvPicPr>
          <p:nvPr/>
        </p:nvPicPr>
        <p:blipFill>
          <a:blip r:embed="rId3"/>
          <a:srcRect l="8" r="8"/>
          <a:stretch/>
        </p:blipFill>
        <p:spPr>
          <a:xfrm>
            <a:off x="635000" y="1621790"/>
            <a:ext cx="11562080" cy="5192395"/>
          </a:xfrm>
          <a:prstGeom prst="rect">
            <a:avLst/>
          </a:prstGeom>
        </p:spPr>
      </p:pic>
      <p:pic>
        <p:nvPicPr>
          <p:cNvPr id="11" name="Image 1" descr="https://test-kimi-img.moonshot.cn/pub/slides/slides_tmpl/image/25-05-30-11:03:46-d0si04k75iks832jecm0.png"/>
          <p:cNvPicPr>
            <a:picLocks noChangeAspect="1"/>
          </p:cNvPicPr>
          <p:nvPr/>
        </p:nvPicPr>
        <p:blipFill>
          <a:blip r:embed="rId4"/>
          <a:srcRect t="5" b="5"/>
          <a:stretch/>
        </p:blipFill>
        <p:spPr>
          <a:xfrm>
            <a:off x="7349490" y="2082165"/>
            <a:ext cx="5852160" cy="5187950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11456035" y="59213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3" name="Text 9"/>
          <p:cNvSpPr/>
          <p:nvPr/>
        </p:nvSpPr>
        <p:spPr>
          <a:xfrm>
            <a:off x="11456035" y="59213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11456035" y="712153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5" name="Text 11"/>
          <p:cNvSpPr/>
          <p:nvPr/>
        </p:nvSpPr>
        <p:spPr>
          <a:xfrm>
            <a:off x="11456035" y="712153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Shape 12"/>
          <p:cNvSpPr/>
          <p:nvPr/>
        </p:nvSpPr>
        <p:spPr>
          <a:xfrm>
            <a:off x="11456035" y="832168"/>
            <a:ext cx="351155" cy="43815"/>
          </a:xfrm>
          <a:prstGeom prst="roundRect">
            <a:avLst>
              <a:gd name="adj" fmla="val 50000"/>
            </a:avLst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3"/>
          <p:cNvSpPr/>
          <p:nvPr/>
        </p:nvSpPr>
        <p:spPr>
          <a:xfrm>
            <a:off x="11456035" y="832168"/>
            <a:ext cx="351155" cy="438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667385" y="524510"/>
            <a:ext cx="627253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技术选型</a:t>
            </a: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gradFill flip="none" rotWithShape="1">
            <a:gsLst>
              <a:gs pos="0">
                <a:srgbClr val="D3BDA6"/>
              </a:gs>
              <a:gs pos="100000">
                <a:srgbClr val="BFA492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0" name="Text 16"/>
          <p:cNvSpPr/>
          <p:nvPr/>
        </p:nvSpPr>
        <p:spPr>
          <a:xfrm>
            <a:off x="-16510" y="6572885"/>
            <a:ext cx="12221210" cy="285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Text 17"/>
          <p:cNvSpPr/>
          <p:nvPr/>
        </p:nvSpPr>
        <p:spPr>
          <a:xfrm>
            <a:off x="933450" y="2562225"/>
            <a:ext cx="269240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前端技术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933450" y="3281045"/>
            <a:ext cx="2691507" cy="114339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采用Vue、ElementUI及Uni-app构建用户端小程序，实现跨平台发布，提供良好的用户体验。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3879850" y="3009265"/>
            <a:ext cx="2692400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后端框架</a:t>
            </a:r>
            <a:endParaRPr lang="en-US" sz="1600" dirty="0"/>
          </a:p>
        </p:txBody>
      </p:sp>
      <p:sp>
        <p:nvSpPr>
          <p:cNvPr id="24" name="Text 20"/>
          <p:cNvSpPr/>
          <p:nvPr/>
        </p:nvSpPr>
        <p:spPr>
          <a:xfrm>
            <a:off x="3879850" y="3728085"/>
            <a:ext cx="2691507" cy="114339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基于Java、SpringBoot与MybatisPlus架构，利用Mysql数据库进行数据存储，确保系统的稳定性和高效性。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8100000" flipH="1" flipV="1">
            <a:off x="457835" y="315595"/>
            <a:ext cx="525780" cy="525780"/>
          </a:xfrm>
          <a:prstGeom prst="ellipse">
            <a:avLst/>
          </a:prstGeom>
          <a:gradFill flip="none" rotWithShape="1">
            <a:gsLst>
              <a:gs pos="0">
                <a:srgbClr val="D3BDA6">
                  <a:alpha val="0"/>
                </a:srgbClr>
              </a:gs>
              <a:gs pos="100000">
                <a:srgbClr val="B48E67">
                  <a:alpha val="67000"/>
                </a:srgbClr>
              </a:gs>
            </a:gsLst>
            <a:lin ang="162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Text 1"/>
          <p:cNvSpPr/>
          <p:nvPr/>
        </p:nvSpPr>
        <p:spPr>
          <a:xfrm rot="8100000">
            <a:off x="457835" y="315595"/>
            <a:ext cx="525780" cy="5257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4" name="Image 0" descr="https://test-kimi-img.moonshot.cn/pub/slides/slides_tmpl/image/25-05-30-11:03:53-d0si06c75iks832jecog.png"/>
          <p:cNvPicPr>
            <a:picLocks noChangeAspect="1"/>
          </p:cNvPicPr>
          <p:nvPr/>
        </p:nvPicPr>
        <p:blipFill>
          <a:blip r:embed="rId3"/>
          <a:srcRect t="3344" b="3344"/>
          <a:stretch/>
        </p:blipFill>
        <p:spPr>
          <a:xfrm>
            <a:off x="5810885" y="1647825"/>
            <a:ext cx="6351270" cy="2439035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1615440"/>
            <a:ext cx="5832000" cy="2439670"/>
          </a:xfrm>
          <a:prstGeom prst="rect">
            <a:avLst/>
          </a:prstGeom>
          <a:solidFill>
            <a:srgbClr val="D3BDA6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" name="Text 3"/>
          <p:cNvSpPr/>
          <p:nvPr/>
        </p:nvSpPr>
        <p:spPr>
          <a:xfrm>
            <a:off x="0" y="1615440"/>
            <a:ext cx="5832000" cy="24396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67385" y="524510"/>
            <a:ext cx="6272530" cy="49946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200" b="1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功能实现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29920" y="2017395"/>
            <a:ext cx="4648681" cy="30678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用户端功能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29920" y="2397760"/>
            <a:ext cx="4813935" cy="857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用户端小程序提供健康数据记录、分析与资讯推荐服务，帮助学生便捷管理个人健康信息，同时设有心理测试模块，促进学生关注心理健康。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29920" y="4616450"/>
            <a:ext cx="4883785" cy="857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C37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PC教师端为教职工提供管理工具，方便教师进行心理健康管理、试卷管理及学生信息管理，提高校园心理健康教育的有效性。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29920" y="4316730"/>
            <a:ext cx="4883492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2C37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教师端功能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191885" y="4616450"/>
            <a:ext cx="4883785" cy="5716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C37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PC管理端使管理人员能够高效处理知识分类、公告及学生健康数据管理，确保平台顺畅运作。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191885" y="4316730"/>
            <a:ext cx="4883492" cy="28455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2C374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管理端功能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1:03:17-d0shvtc75iks832jeceg.png"/>
          <p:cNvPicPr>
            <a:picLocks noChangeAspect="1"/>
          </p:cNvPicPr>
          <p:nvPr/>
        </p:nvPicPr>
        <p:blipFill>
          <a:blip r:embed="rId3"/>
          <a:srcRect l="5" r="5"/>
          <a:stretch/>
        </p:blipFill>
        <p:spPr>
          <a:xfrm>
            <a:off x="-9525" y="-22225"/>
            <a:ext cx="12214860" cy="691007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" name="Text 1"/>
          <p:cNvSpPr/>
          <p:nvPr/>
        </p:nvSpPr>
        <p:spPr>
          <a:xfrm>
            <a:off x="5172075" y="1997710"/>
            <a:ext cx="988695" cy="7607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465445" y="2653030"/>
            <a:ext cx="5566410" cy="68361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2129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阶段成果与问题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54000" y="2086610"/>
            <a:ext cx="3128010" cy="8629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6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D3BDA6"/>
      </a:accent1>
      <a:accent2>
        <a:srgbClr val="DBB479"/>
      </a:accent2>
      <a:accent3>
        <a:srgbClr val="AB8A7D"/>
      </a:accent3>
      <a:accent4>
        <a:srgbClr val="2C3741"/>
      </a:accent4>
      <a:accent5>
        <a:srgbClr val="2C3741"/>
      </a:accent5>
      <a:accent6>
        <a:srgbClr val="DBB479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239</Words>
  <Application>Microsoft Office PowerPoint</Application>
  <PresentationFormat>宽屏</PresentationFormat>
  <Paragraphs>83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8" baseType="lpstr">
      <vt:lpstr>MiSans</vt:lpstr>
      <vt:lpstr>Arial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欣凯 郭</cp:lastModifiedBy>
  <cp:revision>3</cp:revision>
  <dcterms:created xsi:type="dcterms:W3CDTF">2025-06-13T03:07:20Z</dcterms:created>
  <dcterms:modified xsi:type="dcterms:W3CDTF">2025-06-13T03:08:37Z</dcterms:modified>
</cp:coreProperties>
</file>